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97" r:id="rId4"/>
    <p:sldId id="313" r:id="rId5"/>
    <p:sldId id="305" r:id="rId6"/>
    <p:sldId id="310" r:id="rId7"/>
    <p:sldId id="306" r:id="rId8"/>
    <p:sldId id="307" r:id="rId9"/>
    <p:sldId id="308" r:id="rId10"/>
    <p:sldId id="311" r:id="rId11"/>
    <p:sldId id="312" r:id="rId12"/>
    <p:sldId id="299" r:id="rId13"/>
    <p:sldId id="300" r:id="rId14"/>
    <p:sldId id="314" r:id="rId15"/>
    <p:sldId id="315" r:id="rId16"/>
    <p:sldId id="301" r:id="rId17"/>
    <p:sldId id="302" r:id="rId18"/>
    <p:sldId id="303" r:id="rId19"/>
    <p:sldId id="304" r:id="rId20"/>
    <p:sldId id="280" r:id="rId21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740" autoAdjust="0"/>
    <p:restoredTop sz="81657" autoAdjust="0"/>
  </p:normalViewPr>
  <p:slideViewPr>
    <p:cSldViewPr>
      <p:cViewPr>
        <p:scale>
          <a:sx n="75" d="100"/>
          <a:sy n="75" d="100"/>
        </p:scale>
        <p:origin x="-2532" y="-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966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D6C33A-FA91-4B00-A71D-626A5FBAB7D5}" type="doc">
      <dgm:prSet loTypeId="urn:microsoft.com/office/officeart/2005/8/layout/arrow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CH"/>
        </a:p>
      </dgm:t>
    </dgm:pt>
    <dgm:pt modelId="{6F306C39-7526-40A2-A212-9401B44920D9}">
      <dgm:prSet phldrT="[Text]"/>
      <dgm:spPr/>
      <dgm:t>
        <a:bodyPr/>
        <a:lstStyle/>
        <a:p>
          <a:r>
            <a:rPr lang="de-CH" dirty="0" smtClean="0"/>
            <a:t>Klein / Schlecht</a:t>
          </a:r>
          <a:endParaRPr lang="de-CH" dirty="0"/>
        </a:p>
      </dgm:t>
    </dgm:pt>
    <dgm:pt modelId="{CA083612-7F91-4264-B9D0-B4105AABF0B6}" type="parTrans" cxnId="{D41E02A0-524A-4D92-AF8E-E4BE0A86CB94}">
      <dgm:prSet/>
      <dgm:spPr/>
      <dgm:t>
        <a:bodyPr/>
        <a:lstStyle/>
        <a:p>
          <a:endParaRPr lang="de-CH"/>
        </a:p>
      </dgm:t>
    </dgm:pt>
    <dgm:pt modelId="{0C45503B-622D-4E4F-ABA4-EC411A37ADEC}" type="sibTrans" cxnId="{D41E02A0-524A-4D92-AF8E-E4BE0A86CB94}">
      <dgm:prSet/>
      <dgm:spPr/>
      <dgm:t>
        <a:bodyPr/>
        <a:lstStyle/>
        <a:p>
          <a:endParaRPr lang="de-CH"/>
        </a:p>
      </dgm:t>
    </dgm:pt>
    <dgm:pt modelId="{9524E5B3-0767-40CF-B1BD-74FC85A9EB8E}">
      <dgm:prSet phldrT="[Text]"/>
      <dgm:spPr/>
      <dgm:t>
        <a:bodyPr/>
        <a:lstStyle/>
        <a:p>
          <a:r>
            <a:rPr lang="de-CH" dirty="0" smtClean="0"/>
            <a:t>Gross / Gut</a:t>
          </a:r>
          <a:endParaRPr lang="de-CH" dirty="0"/>
        </a:p>
      </dgm:t>
    </dgm:pt>
    <dgm:pt modelId="{C910463F-663B-4EAD-BB0F-56FB3A25EAF7}" type="parTrans" cxnId="{6748DB5B-DEAB-4D84-A609-AB8A48107931}">
      <dgm:prSet/>
      <dgm:spPr/>
      <dgm:t>
        <a:bodyPr/>
        <a:lstStyle/>
        <a:p>
          <a:endParaRPr lang="de-CH"/>
        </a:p>
      </dgm:t>
    </dgm:pt>
    <dgm:pt modelId="{BF954BEA-835B-4ACB-840C-E177AA68AD84}" type="sibTrans" cxnId="{6748DB5B-DEAB-4D84-A609-AB8A48107931}">
      <dgm:prSet/>
      <dgm:spPr/>
      <dgm:t>
        <a:bodyPr/>
        <a:lstStyle/>
        <a:p>
          <a:endParaRPr lang="de-CH"/>
        </a:p>
      </dgm:t>
    </dgm:pt>
    <dgm:pt modelId="{92707E5E-6919-4DB7-8792-51209731A73A}" type="pres">
      <dgm:prSet presAssocID="{60D6C33A-FA91-4B00-A71D-626A5FBAB7D5}" presName="cycle" presStyleCnt="0">
        <dgm:presLayoutVars>
          <dgm:dir/>
          <dgm:resizeHandles val="exact"/>
        </dgm:presLayoutVars>
      </dgm:prSet>
      <dgm:spPr/>
    </dgm:pt>
    <dgm:pt modelId="{FE582C66-4A5C-4E96-A288-5EC4CFECE4C9}" type="pres">
      <dgm:prSet presAssocID="{6F306C39-7526-40A2-A212-9401B44920D9}" presName="arrow" presStyleLbl="node1" presStyleIdx="0" presStyleCnt="2">
        <dgm:presLayoutVars>
          <dgm:bulletEnabled val="1"/>
        </dgm:presLayoutVars>
      </dgm:prSet>
      <dgm:spPr/>
    </dgm:pt>
    <dgm:pt modelId="{ED4FA075-237A-4345-8A4E-89A3B91EE5A6}" type="pres">
      <dgm:prSet presAssocID="{9524E5B3-0767-40CF-B1BD-74FC85A9EB8E}" presName="arrow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de-CH"/>
        </a:p>
      </dgm:t>
    </dgm:pt>
  </dgm:ptLst>
  <dgm:cxnLst>
    <dgm:cxn modelId="{A825A3FE-A2EA-43FB-9A1A-FA0CCBB814DA}" type="presOf" srcId="{9524E5B3-0767-40CF-B1BD-74FC85A9EB8E}" destId="{ED4FA075-237A-4345-8A4E-89A3B91EE5A6}" srcOrd="0" destOrd="0" presId="urn:microsoft.com/office/officeart/2005/8/layout/arrow1"/>
    <dgm:cxn modelId="{6748DB5B-DEAB-4D84-A609-AB8A48107931}" srcId="{60D6C33A-FA91-4B00-A71D-626A5FBAB7D5}" destId="{9524E5B3-0767-40CF-B1BD-74FC85A9EB8E}" srcOrd="1" destOrd="0" parTransId="{C910463F-663B-4EAD-BB0F-56FB3A25EAF7}" sibTransId="{BF954BEA-835B-4ACB-840C-E177AA68AD84}"/>
    <dgm:cxn modelId="{0ACC0602-7518-4D7C-9F74-0D57C47B7FC2}" type="presOf" srcId="{60D6C33A-FA91-4B00-A71D-626A5FBAB7D5}" destId="{92707E5E-6919-4DB7-8792-51209731A73A}" srcOrd="0" destOrd="0" presId="urn:microsoft.com/office/officeart/2005/8/layout/arrow1"/>
    <dgm:cxn modelId="{52511B10-D075-4BDA-841A-0D78EFB31DF8}" type="presOf" srcId="{6F306C39-7526-40A2-A212-9401B44920D9}" destId="{FE582C66-4A5C-4E96-A288-5EC4CFECE4C9}" srcOrd="0" destOrd="0" presId="urn:microsoft.com/office/officeart/2005/8/layout/arrow1"/>
    <dgm:cxn modelId="{D41E02A0-524A-4D92-AF8E-E4BE0A86CB94}" srcId="{60D6C33A-FA91-4B00-A71D-626A5FBAB7D5}" destId="{6F306C39-7526-40A2-A212-9401B44920D9}" srcOrd="0" destOrd="0" parTransId="{CA083612-7F91-4264-B9D0-B4105AABF0B6}" sibTransId="{0C45503B-622D-4E4F-ABA4-EC411A37ADEC}"/>
    <dgm:cxn modelId="{853CED7B-D4C5-4BD7-BEC4-F557F7E8B028}" type="presParOf" srcId="{92707E5E-6919-4DB7-8792-51209731A73A}" destId="{FE582C66-4A5C-4E96-A288-5EC4CFECE4C9}" srcOrd="0" destOrd="0" presId="urn:microsoft.com/office/officeart/2005/8/layout/arrow1"/>
    <dgm:cxn modelId="{CBF5592D-057B-43F9-B732-D077C0F947E4}" type="presParOf" srcId="{92707E5E-6919-4DB7-8792-51209731A73A}" destId="{ED4FA075-237A-4345-8A4E-89A3B91EE5A6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E582C66-4A5C-4E96-A288-5EC4CFECE4C9}">
      <dsp:nvSpPr>
        <dsp:cNvPr id="0" name=""/>
        <dsp:cNvSpPr/>
      </dsp:nvSpPr>
      <dsp:spPr>
        <a:xfrm rot="16200000">
          <a:off x="2088" y="773"/>
          <a:ext cx="1150580" cy="1150580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100" kern="1200" dirty="0" smtClean="0"/>
            <a:t>Klein / Schlecht</a:t>
          </a:r>
          <a:endParaRPr lang="de-CH" sz="1100" kern="1200" dirty="0"/>
        </a:p>
      </dsp:txBody>
      <dsp:txXfrm rot="5400000">
        <a:off x="203440" y="288418"/>
        <a:ext cx="949228" cy="575290"/>
      </dsp:txXfrm>
    </dsp:sp>
    <dsp:sp modelId="{ED4FA075-237A-4345-8A4E-89A3B91EE5A6}">
      <dsp:nvSpPr>
        <dsp:cNvPr id="0" name=""/>
        <dsp:cNvSpPr/>
      </dsp:nvSpPr>
      <dsp:spPr>
        <a:xfrm rot="5400000">
          <a:off x="6624194" y="773"/>
          <a:ext cx="1150580" cy="1150580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55000" cap="flat" cmpd="thickThin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232" tIns="78232" rIns="78232" bIns="78232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CH" sz="1100" kern="1200" dirty="0" smtClean="0"/>
            <a:t>Gross / Gut</a:t>
          </a:r>
          <a:endParaRPr lang="de-CH" sz="1100" kern="1200" dirty="0"/>
        </a:p>
      </dsp:txBody>
      <dsp:txXfrm rot="-5400000">
        <a:off x="6624194" y="288418"/>
        <a:ext cx="949228" cy="5752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g>
</file>

<file path=ppt/media/image12.jp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2FE562-B4A7-4691-93A6-AE6376F8EF26}" type="datetimeFigureOut">
              <a:rPr lang="de-CH" smtClean="0"/>
              <a:t>16.05.2011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7FE81-6B21-41EA-A3E2-976A199E5936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80916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</a:p>
          <a:p>
            <a:r>
              <a:rPr lang="de-CH" dirty="0" smtClean="0"/>
              <a:t>Vorbereitung:</a:t>
            </a:r>
          </a:p>
          <a:p>
            <a:pPr marL="171450" indent="-171450">
              <a:buFont typeface="Arial" charset="0"/>
              <a:buChar char="•"/>
            </a:pPr>
            <a:r>
              <a:rPr lang="de-CH" dirty="0" smtClean="0"/>
              <a:t>Popcorn</a:t>
            </a:r>
          </a:p>
          <a:p>
            <a:pPr marL="171450" indent="-171450">
              <a:buFont typeface="Arial" charset="0"/>
              <a:buChar char="•"/>
            </a:pPr>
            <a:r>
              <a:rPr lang="de-CH" baseline="0" dirty="0" smtClean="0"/>
              <a:t>Christina Laptop: Browser mit mrt.elmermx.ch</a:t>
            </a:r>
          </a:p>
          <a:p>
            <a:pPr marL="171450" indent="-171450">
              <a:buFont typeface="Arial" charset="0"/>
              <a:buChar char="•"/>
            </a:pPr>
            <a:r>
              <a:rPr lang="de-CH" dirty="0" smtClean="0"/>
              <a:t>Lukas: Emulator</a:t>
            </a:r>
          </a:p>
          <a:p>
            <a:pPr marL="171450" indent="-171450">
              <a:buFont typeface="Arial" charset="0"/>
              <a:buChar char="•"/>
            </a:pPr>
            <a:r>
              <a:rPr lang="de-CH" dirty="0" smtClean="0"/>
              <a:t>Christina: Telefon (mit WLAN)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7FE81-6B21-41EA-A3E2-976A199E5936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7007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7FE81-6B21-41EA-A3E2-976A199E5936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76129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Wikipedia :-P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7FE81-6B21-41EA-A3E2-976A199E5936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0670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winkliges Dreieck 9"/>
          <p:cNvSpPr/>
          <p:nvPr/>
        </p:nvSpPr>
        <p:spPr>
          <a:xfrm>
            <a:off x="-1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85800" y="1752602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7" name="Untertitel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grpSp>
        <p:nvGrpSpPr>
          <p:cNvPr id="2" name="Gruppieren 1"/>
          <p:cNvGrpSpPr/>
          <p:nvPr/>
        </p:nvGrpSpPr>
        <p:grpSpPr>
          <a:xfrm>
            <a:off x="-3765" y="4953001"/>
            <a:ext cx="9147765" cy="1912088"/>
            <a:chOff x="-3765" y="4832896"/>
            <a:chExt cx="9147765" cy="2032192"/>
          </a:xfrm>
        </p:grpSpPr>
        <p:sp>
          <p:nvSpPr>
            <p:cNvPr id="7" name="Freihand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reihand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reihand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Gerade Verbindung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DE9042E-4E4D-4964-A514-ED26055502DF}" type="datetime1">
              <a:rPr lang="de-DE" smtClean="0"/>
              <a:t>16.05.2011</a:t>
            </a:fld>
            <a:endParaRPr lang="de-DE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pic>
        <p:nvPicPr>
          <p:cNvPr id="14" name="Grafik 13" descr="HSR Logo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1472" y="5786454"/>
            <a:ext cx="2321854" cy="615292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63500">
              <a:srgbClr val="FFFFFF"/>
            </a:glow>
            <a:outerShdw sx="1000" sy="1000" algn="ctr" rotWithShape="0">
              <a:srgbClr val="000000"/>
            </a:outerShdw>
          </a:effectLst>
        </p:spPr>
      </p:pic>
      <p:pic>
        <p:nvPicPr>
          <p:cNvPr id="15" name="Picture 2" descr="E:\hsr\se2p_svn.elmermx.ch\doc\media\logo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260648"/>
            <a:ext cx="1655045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481330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4A76472-FE75-49F7-821C-0446D9838459}" type="datetime1">
              <a:rPr lang="de-DE" smtClean="0"/>
              <a:t>16.05.2011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44014" y="274641"/>
            <a:ext cx="1777471" cy="5592761"/>
          </a:xfrm>
        </p:spPr>
        <p:txBody>
          <a:bodyPr vert="eaVert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ED69EEE-5B7D-41B0-9AC9-40E6432EA1FF}" type="datetime1">
              <a:rPr lang="de-DE" smtClean="0"/>
              <a:t>16.05.2011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de-DE" dirty="0" smtClean="0"/>
              <a:t>Textmasterformat bearbeiten</a:t>
            </a:r>
          </a:p>
          <a:p>
            <a:pPr lvl="1" eaLnBrk="1" latinLnBrk="0" hangingPunct="1"/>
            <a:r>
              <a:rPr lang="de-DE" dirty="0" smtClean="0"/>
              <a:t>Zweite Ebene</a:t>
            </a:r>
          </a:p>
          <a:p>
            <a:pPr lvl="2" eaLnBrk="1" latinLnBrk="0" hangingPunct="1"/>
            <a:r>
              <a:rPr lang="de-DE" dirty="0" smtClean="0"/>
              <a:t>Dritte Ebene</a:t>
            </a:r>
          </a:p>
          <a:p>
            <a:pPr lvl="3" eaLnBrk="1" latinLnBrk="0" hangingPunct="1"/>
            <a:r>
              <a:rPr lang="de-DE" dirty="0" smtClean="0"/>
              <a:t>Vierte Ebene</a:t>
            </a:r>
          </a:p>
          <a:p>
            <a:pPr lvl="4" eaLnBrk="1" latinLnBrk="0" hangingPunct="1"/>
            <a:r>
              <a:rPr lang="de-DE" dirty="0" smtClean="0"/>
              <a:t>Fünfte Ebene</a:t>
            </a:r>
            <a:endParaRPr kumimoji="0"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3ED3A787-3600-453C-9637-64B7E5F04AA7}" type="datetime1">
              <a:rPr lang="de-DE" smtClean="0"/>
              <a:t>16.05.2011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B9D0906F-70BC-4502-9C85-63404BE261A9}" type="datetime1">
              <a:rPr lang="de-DE" smtClean="0"/>
              <a:t>16.05.2011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Eingekerbter Richtungspfeil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Eingekerbter Richtungspfeil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48132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481329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720F5748-F6CC-4D59-84CC-EB7BEDACD73F}" type="datetime1">
              <a:rPr lang="de-DE" smtClean="0"/>
              <a:t>16.05.2011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1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5027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457201" y="1444295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6" y="1444295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A47C5B64-B793-4516-931A-31AC5E78585B}" type="datetime1">
              <a:rPr lang="de-DE" smtClean="0"/>
              <a:t>16.05.2011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0560B347-13BB-4454-A0FA-5BF2F39FE96E}" type="datetime1">
              <a:rPr lang="de-DE" smtClean="0"/>
              <a:t>16.05.2011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00C4A0A-EE89-4DCC-B931-E71181232ECC}" type="datetime1">
              <a:rPr lang="de-DE" smtClean="0"/>
              <a:t>16.05.2011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6BED96B3-0BC3-4175-B693-10F1578FEDB0}" type="datetime1">
              <a:rPr lang="de-DE" smtClean="0"/>
              <a:t>16.05.2011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232" y="5443403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de-DE" smtClean="0"/>
              <a:t>Bild durch Klicken auf Symbol hinzufügen</a:t>
            </a:r>
            <a:endParaRPr kumimoji="0"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70F84C89-714A-4C47-811A-ADA5D852C7C0}" type="datetime1">
              <a:rPr lang="de-DE" smtClean="0"/>
              <a:t>16.05.2011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380073" y="6407945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" y="4865123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8" name="Freihandform 7"/>
          <p:cNvSpPr>
            <a:spLocks/>
          </p:cNvSpPr>
          <p:nvPr/>
        </p:nvSpPr>
        <p:spPr bwMode="auto">
          <a:xfrm>
            <a:off x="499273" y="5944937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reihand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Rechtwinkliges Dreieck 9"/>
          <p:cNvSpPr>
            <a:spLocks/>
          </p:cNvSpPr>
          <p:nvPr/>
        </p:nvSpPr>
        <p:spPr bwMode="auto">
          <a:xfrm>
            <a:off x="-6043" y="5791254"/>
            <a:ext cx="3402315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-9237" y="5787739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Eingekerbter Richtungspfeil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Eingekerbter Richtungspfeil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>
            <a:spLocks/>
          </p:cNvSpPr>
          <p:nvPr/>
        </p:nvSpPr>
        <p:spPr bwMode="auto">
          <a:xfrm>
            <a:off x="499273" y="5944937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reihand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Rechtwinkliges Dreieck 13"/>
          <p:cNvSpPr>
            <a:spLocks/>
          </p:cNvSpPr>
          <p:nvPr/>
        </p:nvSpPr>
        <p:spPr bwMode="auto">
          <a:xfrm>
            <a:off x="-6043" y="5791254"/>
            <a:ext cx="3402315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Gerade Verbindung 14"/>
          <p:cNvCxnSpPr/>
          <p:nvPr/>
        </p:nvCxnSpPr>
        <p:spPr>
          <a:xfrm>
            <a:off x="-9237" y="5787739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0" name="Textplatzhalter 29"/>
          <p:cNvSpPr>
            <a:spLocks noGrp="1"/>
          </p:cNvSpPr>
          <p:nvPr>
            <p:ph type="body" idx="1"/>
          </p:nvPr>
        </p:nvSpPr>
        <p:spPr>
          <a:xfrm>
            <a:off x="457200" y="1481329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de-DE" dirty="0" smtClean="0"/>
              <a:t>Textmasterformate durch Klicken bearbeiten</a:t>
            </a:r>
          </a:p>
          <a:p>
            <a:pPr lvl="1" eaLnBrk="1" latinLnBrk="0" hangingPunct="1"/>
            <a:r>
              <a:rPr kumimoji="0" lang="de-DE" dirty="0" smtClean="0"/>
              <a:t>Zweite Ebene</a:t>
            </a:r>
          </a:p>
          <a:p>
            <a:pPr lvl="2" eaLnBrk="1" latinLnBrk="0" hangingPunct="1"/>
            <a:r>
              <a:rPr kumimoji="0" lang="de-DE" dirty="0" smtClean="0"/>
              <a:t>Dritte Ebene</a:t>
            </a:r>
          </a:p>
          <a:p>
            <a:pPr lvl="3" eaLnBrk="1" latinLnBrk="0" hangingPunct="1"/>
            <a:r>
              <a:rPr kumimoji="0" lang="de-DE" dirty="0" smtClean="0"/>
              <a:t>Vierte Ebene</a:t>
            </a:r>
          </a:p>
          <a:p>
            <a:pPr lvl="4" eaLnBrk="1" latinLnBrk="0" hangingPunct="1"/>
            <a:r>
              <a:rPr kumimoji="0" lang="de-DE" dirty="0" smtClean="0"/>
              <a:t>Fünfte Ebene</a:t>
            </a:r>
            <a:endParaRPr kumimoji="0" lang="en-US" dirty="0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30FDB1F-8D37-4D71-8D1A-AADBFBB74473}" type="datetime1">
              <a:rPr lang="de-DE" smtClean="0"/>
              <a:t>16.05.2011</a:t>
            </a:fld>
            <a:endParaRPr lang="de-DE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3"/>
          </p:nvPr>
        </p:nvSpPr>
        <p:spPr>
          <a:xfrm>
            <a:off x="4380073" y="6407945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8647272" y="6407945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pic>
        <p:nvPicPr>
          <p:cNvPr id="11" name="Grafik 10" descr="HSR Logo"/>
          <p:cNvPicPr>
            <a:picLocks noChangeAspect="1"/>
          </p:cNvPicPr>
          <p:nvPr/>
        </p:nvPicPr>
        <p:blipFill>
          <a:blip r:embed="rId14" cstate="print"/>
          <a:srcRect t="-277" r="74508"/>
          <a:stretch>
            <a:fillRect/>
          </a:stretch>
        </p:blipFill>
        <p:spPr>
          <a:xfrm>
            <a:off x="285720" y="6215082"/>
            <a:ext cx="428629" cy="446836"/>
          </a:xfrm>
          <a:prstGeom prst="rect">
            <a:avLst/>
          </a:prstGeom>
          <a:noFill/>
          <a:ln w="19050">
            <a:solidFill>
              <a:schemeClr val="bg1"/>
            </a:solidFill>
          </a:ln>
          <a:effectLst>
            <a:glow rad="63500">
              <a:srgbClr val="FFFFFF"/>
            </a:glow>
            <a:outerShdw sx="1000" sy="1000" algn="ctr" rotWithShape="0">
              <a:srgbClr val="000000"/>
            </a:outerShdw>
          </a:effectLst>
        </p:spPr>
      </p:pic>
      <p:pic>
        <p:nvPicPr>
          <p:cNvPr id="16" name="Picture 2" descr="E:\hsr\se2p_svn.elmermx.ch\doc\media\logo.png"/>
          <p:cNvPicPr>
            <a:picLocks noChangeAspect="1" noChangeArrowheads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260648"/>
            <a:ext cx="1655045" cy="6480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" pitchFamily="2" charset="2"/>
        <a:buChar char="Ø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Mobile Reporting Tool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 smtClean="0"/>
              <a:t>UInt2 Miniprojekt Präsentation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92709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PICT0007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500" y="0"/>
            <a:ext cx="4445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925238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PICT0012"/>
          <p:cNvPicPr>
            <a:picLocks noGrp="1" noChangeAspect="1"/>
          </p:cNvPicPr>
          <p:nvPr isPhoto="1"/>
        </p:nvPicPr>
        <p:blipFill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6400"/>
            <a:ext cx="9144000" cy="604361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89527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12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 err="1"/>
              <a:t>Behaviour</a:t>
            </a:r>
            <a:r>
              <a:rPr lang="de-CH" sz="4400" dirty="0"/>
              <a:t> </a:t>
            </a:r>
            <a:r>
              <a:rPr lang="de-CH" sz="4400" dirty="0" smtClean="0"/>
              <a:t>Patterns</a:t>
            </a:r>
            <a:endParaRPr lang="de-CH" dirty="0"/>
          </a:p>
        </p:txBody>
      </p:sp>
      <p:pic>
        <p:nvPicPr>
          <p:cNvPr id="5" name="Grafik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87872"/>
            <a:ext cx="5760720" cy="7560310"/>
          </a:xfrm>
          <a:prstGeom prst="rect">
            <a:avLst/>
          </a:prstGeom>
        </p:spPr>
      </p:pic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2183202"/>
              </p:ext>
            </p:extLst>
          </p:nvPr>
        </p:nvGraphicFramePr>
        <p:xfrm>
          <a:off x="6948264" y="4941168"/>
          <a:ext cx="2016224" cy="1415792"/>
        </p:xfrm>
        <a:graphic>
          <a:graphicData uri="http://schemas.openxmlformats.org/drawingml/2006/table">
            <a:tbl>
              <a:tblPr firstCol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{5C22544A-7EE6-4342-B048-85BDC9FD1C3A}</a:tableStyleId>
              </a:tblPr>
              <a:tblGrid>
                <a:gridCol w="737371"/>
                <a:gridCol w="1278853"/>
              </a:tblGrid>
              <a:tr h="44043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 dirty="0">
                          <a:solidFill>
                            <a:schemeClr val="bg1"/>
                          </a:solidFill>
                          <a:effectLst/>
                        </a:rPr>
                        <a:t>A</a:t>
                      </a:r>
                      <a:endParaRPr lang="de-CH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 dirty="0">
                          <a:solidFill>
                            <a:schemeClr val="bg1"/>
                          </a:solidFill>
                          <a:effectLst/>
                        </a:rPr>
                        <a:t>Sekretärin</a:t>
                      </a:r>
                      <a:endParaRPr lang="de-CH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44043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 dirty="0">
                          <a:solidFill>
                            <a:schemeClr val="bg1"/>
                          </a:solidFill>
                          <a:effectLst/>
                        </a:rPr>
                        <a:t>B</a:t>
                      </a:r>
                      <a:endParaRPr lang="de-CH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 dirty="0">
                          <a:solidFill>
                            <a:schemeClr val="bg1"/>
                          </a:solidFill>
                          <a:effectLst/>
                        </a:rPr>
                        <a:t>Sanitär Vollzeit</a:t>
                      </a:r>
                      <a:endParaRPr lang="de-CH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chemeClr val="tx2"/>
                    </a:solidFill>
                  </a:tcPr>
                </a:tc>
              </a:tr>
              <a:tr h="44043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>
                          <a:solidFill>
                            <a:schemeClr val="bg1"/>
                          </a:solidFill>
                          <a:effectLst/>
                        </a:rPr>
                        <a:t>C</a:t>
                      </a:r>
                      <a:endParaRPr lang="de-CH" sz="160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600" dirty="0">
                          <a:solidFill>
                            <a:schemeClr val="bg1"/>
                          </a:solidFill>
                          <a:effectLst/>
                        </a:rPr>
                        <a:t>Sanitär Teilzeit</a:t>
                      </a:r>
                      <a:endParaRPr lang="de-CH" sz="1600" dirty="0">
                        <a:solidFill>
                          <a:schemeClr val="bg1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>
                    <a:solidFill>
                      <a:srgbClr val="7030A0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Diagramm 8"/>
          <p:cNvGraphicFramePr/>
          <p:nvPr>
            <p:extLst>
              <p:ext uri="{D42A27DB-BD31-4B8C-83A1-F6EECF244321}">
                <p14:modId xmlns:p14="http://schemas.microsoft.com/office/powerpoint/2010/main" val="3726494090"/>
              </p:ext>
            </p:extLst>
          </p:nvPr>
        </p:nvGraphicFramePr>
        <p:xfrm>
          <a:off x="179512" y="1988840"/>
          <a:ext cx="7776864" cy="11521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587878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07407E-6 L 3.05556E-6 -0.3937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4400" dirty="0"/>
              <a:t>Primary Persona &amp; Kontext </a:t>
            </a:r>
            <a:r>
              <a:rPr lang="de-CH" sz="4400" dirty="0" smtClean="0"/>
              <a:t>Szenario</a:t>
            </a:r>
            <a:endParaRPr lang="de-CH" dirty="0"/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9108560"/>
              </p:ext>
            </p:extLst>
          </p:nvPr>
        </p:nvGraphicFramePr>
        <p:xfrm>
          <a:off x="1763688" y="1700808"/>
          <a:ext cx="5849620" cy="213360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2319020"/>
                <a:gridCol w="3530600"/>
              </a:tblGrid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>
                          <a:effectLst/>
                        </a:rPr>
                        <a:t>Tamara Tüchtig</a:t>
                      </a:r>
                      <a:endParaRPr lang="de-CH" sz="1000">
                        <a:solidFill>
                          <a:srgbClr val="000000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>
                          <a:effectLst/>
                        </a:rPr>
                        <a:t> </a:t>
                      </a:r>
                      <a:endParaRPr lang="de-CH" sz="1000">
                        <a:solidFill>
                          <a:srgbClr val="000000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de-CH" sz="1000">
                        <a:solidFill>
                          <a:srgbClr val="000000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Kurzprofil 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45 Jahre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Kaufmännische Lehre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Übernahme Sekretariat bei Sanitärfirma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Teilinhaberin Sanitärfirma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Mutter vierer Kinder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Seit 2 Jahren für Sanitärfirma tätig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 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Grundlegende Computerkenntnisse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de-CH" sz="1000" dirty="0">
                          <a:effectLst/>
                        </a:rPr>
                        <a:t>Geringe Technikkenntnisse</a:t>
                      </a:r>
                      <a:endParaRPr lang="de-CH" sz="1000" dirty="0">
                        <a:solidFill>
                          <a:srgbClr val="000000"/>
                        </a:solidFill>
                        <a:effectLst/>
                        <a:latin typeface="Calibri"/>
                        <a:ea typeface="Times New Roman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pic>
        <p:nvPicPr>
          <p:cNvPr id="6" name="Grafik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051720" y="2060848"/>
            <a:ext cx="1658938" cy="16732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074063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14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Grafik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" y="574040"/>
            <a:ext cx="5760720" cy="570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1902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15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5" name="Grafik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640" y="574040"/>
            <a:ext cx="5760720" cy="570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8413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16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sz="4400" dirty="0" err="1"/>
              <a:t>Initiales</a:t>
            </a:r>
            <a:r>
              <a:rPr lang="de-CH" sz="4400" dirty="0"/>
              <a:t> GUI (Visual Framework</a:t>
            </a:r>
            <a:r>
              <a:rPr lang="de-CH" sz="4400" dirty="0" smtClean="0"/>
              <a:t>)</a:t>
            </a:r>
            <a:endParaRPr lang="de-CH" dirty="0"/>
          </a:p>
        </p:txBody>
      </p:sp>
      <p:pic>
        <p:nvPicPr>
          <p:cNvPr id="5" name="Grafik 4"/>
          <p:cNvPicPr/>
          <p:nvPr/>
        </p:nvPicPr>
        <p:blipFill>
          <a:blip r:embed="rId2"/>
          <a:stretch>
            <a:fillRect/>
          </a:stretch>
        </p:blipFill>
        <p:spPr>
          <a:xfrm>
            <a:off x="3546157" y="1730057"/>
            <a:ext cx="2051685" cy="339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6860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2800" dirty="0"/>
              <a:t> (oder Videoausschnitt)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17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Foto von den </a:t>
            </a:r>
            <a:r>
              <a:rPr lang="de-CH" sz="4400" dirty="0" smtClean="0"/>
              <a:t>Tests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1614834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2800" dirty="0" smtClean="0"/>
              <a:t>Diskussion </a:t>
            </a:r>
            <a:r>
              <a:rPr lang="de-CH" sz="2800" dirty="0"/>
              <a:t>2 </a:t>
            </a:r>
            <a:r>
              <a:rPr lang="de-CH" sz="2800" dirty="0" err="1"/>
              <a:t>Redesign</a:t>
            </a:r>
            <a:r>
              <a:rPr lang="de-CH" sz="2800" dirty="0"/>
              <a:t>-Entscheide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18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/>
              <a:t>Endgültiges </a:t>
            </a:r>
            <a:r>
              <a:rPr lang="de-CH" sz="4400" dirty="0" smtClean="0"/>
              <a:t>GUI</a:t>
            </a:r>
            <a:endParaRPr lang="de-CH" dirty="0"/>
          </a:p>
        </p:txBody>
      </p:sp>
      <p:pic>
        <p:nvPicPr>
          <p:cNvPr id="5" name="Grafik 4"/>
          <p:cNvPicPr/>
          <p:nvPr/>
        </p:nvPicPr>
        <p:blipFill>
          <a:blip r:embed="rId2"/>
          <a:stretch>
            <a:fillRect/>
          </a:stretch>
        </p:blipFill>
        <p:spPr>
          <a:xfrm>
            <a:off x="333137" y="2348880"/>
            <a:ext cx="2051685" cy="3397885"/>
          </a:xfrm>
          <a:prstGeom prst="rect">
            <a:avLst/>
          </a:prstGeom>
        </p:spPr>
      </p:pic>
      <p:pic>
        <p:nvPicPr>
          <p:cNvPr id="6" name="Grafik 5"/>
          <p:cNvPicPr/>
          <p:nvPr/>
        </p:nvPicPr>
        <p:blipFill>
          <a:blip r:embed="rId3"/>
          <a:stretch>
            <a:fillRect/>
          </a:stretch>
        </p:blipFill>
        <p:spPr>
          <a:xfrm>
            <a:off x="2441322" y="2348879"/>
            <a:ext cx="2058670" cy="3397885"/>
          </a:xfrm>
          <a:prstGeom prst="rect">
            <a:avLst/>
          </a:prstGeom>
        </p:spPr>
      </p:pic>
      <p:sp>
        <p:nvSpPr>
          <p:cNvPr id="7" name="Pfeil nach rechts 6"/>
          <p:cNvSpPr/>
          <p:nvPr/>
        </p:nvSpPr>
        <p:spPr>
          <a:xfrm>
            <a:off x="1916770" y="5298008"/>
            <a:ext cx="936104" cy="1152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8" name="Grafik 7"/>
          <p:cNvPicPr/>
          <p:nvPr/>
        </p:nvPicPr>
        <p:blipFill>
          <a:blip r:embed="rId4"/>
          <a:stretch>
            <a:fillRect/>
          </a:stretch>
        </p:blipFill>
        <p:spPr>
          <a:xfrm>
            <a:off x="4788024" y="2348880"/>
            <a:ext cx="2066290" cy="3397885"/>
          </a:xfrm>
          <a:prstGeom prst="rect">
            <a:avLst/>
          </a:prstGeom>
        </p:spPr>
      </p:pic>
      <p:pic>
        <p:nvPicPr>
          <p:cNvPr id="9" name="Grafik 8"/>
          <p:cNvPicPr/>
          <p:nvPr/>
        </p:nvPicPr>
        <p:blipFill>
          <a:blip r:embed="rId5"/>
          <a:stretch>
            <a:fillRect/>
          </a:stretch>
        </p:blipFill>
        <p:spPr>
          <a:xfrm>
            <a:off x="6898198" y="2348880"/>
            <a:ext cx="2066290" cy="3401695"/>
          </a:xfrm>
          <a:prstGeom prst="rect">
            <a:avLst/>
          </a:prstGeom>
        </p:spPr>
      </p:pic>
      <p:sp>
        <p:nvSpPr>
          <p:cNvPr id="10" name="Pfeil nach rechts 9"/>
          <p:cNvSpPr/>
          <p:nvPr/>
        </p:nvSpPr>
        <p:spPr>
          <a:xfrm>
            <a:off x="6516216" y="5373216"/>
            <a:ext cx="936104" cy="115212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58814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sz="2800" dirty="0" smtClean="0"/>
              <a:t>Was </a:t>
            </a:r>
            <a:r>
              <a:rPr lang="de-CH" sz="2800" dirty="0"/>
              <a:t>anders das nächste mal?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19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sz="4400" dirty="0" err="1"/>
              <a:t>Lessons</a:t>
            </a:r>
            <a:r>
              <a:rPr lang="de-CH" sz="4400" dirty="0"/>
              <a:t> </a:t>
            </a:r>
            <a:r>
              <a:rPr lang="de-CH" sz="4400" dirty="0" err="1" smtClean="0"/>
              <a:t>Learned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64382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sz="3000" dirty="0" smtClean="0"/>
              <a:t>Problembeschreibung</a:t>
            </a:r>
          </a:p>
          <a:p>
            <a:r>
              <a:rPr lang="de-CH" sz="3000" dirty="0" smtClean="0"/>
              <a:t>Foto von den Interviews</a:t>
            </a:r>
          </a:p>
          <a:p>
            <a:r>
              <a:rPr lang="de-CH" sz="3000" dirty="0" err="1" smtClean="0"/>
              <a:t>Behaviour</a:t>
            </a:r>
            <a:r>
              <a:rPr lang="de-CH" sz="3000" dirty="0" smtClean="0"/>
              <a:t> </a:t>
            </a:r>
            <a:r>
              <a:rPr lang="de-CH" sz="3000" dirty="0"/>
              <a:t>Pattern Diagramm (Ausschnitt</a:t>
            </a:r>
            <a:r>
              <a:rPr lang="de-CH" sz="3000" dirty="0" smtClean="0"/>
              <a:t>)</a:t>
            </a:r>
            <a:endParaRPr lang="de-CH" sz="3000" dirty="0"/>
          </a:p>
          <a:p>
            <a:r>
              <a:rPr lang="de-CH" sz="3000" dirty="0" err="1" smtClean="0"/>
              <a:t>Initiales</a:t>
            </a:r>
            <a:r>
              <a:rPr lang="de-CH" sz="3000" dirty="0" smtClean="0"/>
              <a:t> GUI</a:t>
            </a:r>
          </a:p>
          <a:p>
            <a:r>
              <a:rPr lang="de-CH" sz="3000" dirty="0" smtClean="0"/>
              <a:t>Foto </a:t>
            </a:r>
            <a:r>
              <a:rPr lang="de-CH" sz="3000" dirty="0"/>
              <a:t>von den </a:t>
            </a:r>
            <a:r>
              <a:rPr lang="de-CH" sz="3000" dirty="0" smtClean="0"/>
              <a:t>Tests</a:t>
            </a:r>
          </a:p>
          <a:p>
            <a:r>
              <a:rPr lang="de-CH" sz="3000" dirty="0" smtClean="0"/>
              <a:t>Endgültiges GUI</a:t>
            </a:r>
          </a:p>
          <a:p>
            <a:r>
              <a:rPr lang="de-CH" sz="3000" dirty="0" err="1" smtClean="0"/>
              <a:t>Lessons</a:t>
            </a:r>
            <a:r>
              <a:rPr lang="de-CH" sz="3000" dirty="0" smtClean="0"/>
              <a:t> </a:t>
            </a:r>
            <a:r>
              <a:rPr lang="de-CH" sz="3000" dirty="0" err="1" smtClean="0"/>
              <a:t>Learned</a:t>
            </a:r>
            <a:endParaRPr lang="de-CH" dirty="0" smtClean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Inhalt</a:t>
            </a:r>
            <a:endParaRPr lang="de-CH" dirty="0"/>
          </a:p>
        </p:txBody>
      </p:sp>
      <p:pic>
        <p:nvPicPr>
          <p:cNvPr id="2051" name="Picture 3" descr="C:\Users\Lukas Elmer\AppData\Local\Microsoft\Windows\Temporary Internet Files\Content.IE5\E2GAV9V0\MP900409575[1]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5" y="4581128"/>
            <a:ext cx="1620279" cy="162027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76244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schefe\AppData\Local\Microsoft\Windows\Temporary Internet Files\Content.IE5\PFEG0HII\MP900315598[1]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916832"/>
            <a:ext cx="3960440" cy="2825114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2147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3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4400" dirty="0"/>
              <a:t>Problembeschreibung</a:t>
            </a:r>
            <a:endParaRPr lang="de-CH" dirty="0"/>
          </a:p>
        </p:txBody>
      </p:sp>
      <p:sp>
        <p:nvSpPr>
          <p:cNvPr id="10" name="Foliennummernplatzhalter 2"/>
          <p:cNvSpPr txBox="1">
            <a:spLocks/>
          </p:cNvSpPr>
          <p:nvPr/>
        </p:nvSpPr>
        <p:spPr>
          <a:xfrm>
            <a:off x="8647272" y="6407945"/>
            <a:ext cx="365760" cy="365125"/>
          </a:xfrm>
          <a:prstGeom prst="rect">
            <a:avLst/>
          </a:prstGeom>
        </p:spPr>
        <p:txBody>
          <a:bodyPr vert="horz" anchor="b"/>
          <a:lstStyle>
            <a:defPPr>
              <a:defRPr lang="de-DE"/>
            </a:defPPr>
            <a:lvl1pPr marL="0" algn="r" defTabSz="914400" rtl="0" eaLnBrk="1" latinLnBrk="0" hangingPunct="1">
              <a:defRPr kumimoji="0" sz="1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C6AE60A-B69C-4790-82F7-3882EDF23186}" type="slidenum">
              <a:rPr lang="de-DE" smtClean="0"/>
              <a:pPr/>
              <a:t>3</a:t>
            </a:fld>
            <a:endParaRPr lang="de-DE"/>
          </a:p>
        </p:txBody>
      </p:sp>
      <p:pic>
        <p:nvPicPr>
          <p:cNvPr id="3074" name="Picture 2" descr="J:\svn_backups\se2p_svn.elmermx.ch\doc\uint2\praesentation_proble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848" y="950516"/>
            <a:ext cx="16531315" cy="6469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99823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81481E-6 L -0.29757 4.81481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9757 4.81481E-6 L -0.95121 4.81481E-6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6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Als kurze Geschichte erzählt</a:t>
            </a:r>
            <a:endParaRPr lang="de-CH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4</a:t>
            </a:fld>
            <a:endParaRPr lang="de-DE"/>
          </a:p>
        </p:txBody>
      </p:sp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sz="4000" dirty="0"/>
              <a:t>Foto von den Interviews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7468294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20110311_082824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61548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20110311_093039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0"/>
            <a:ext cx="51435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91319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20110311_082838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398756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20110311_083706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878183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 descr="IMG_20110311_083723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0" y="0"/>
            <a:ext cx="51435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26452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sr_elmer">
  <a:themeElements>
    <a:clrScheme name="Blaustich">
      <a:dk1>
        <a:srgbClr val="242424"/>
      </a:dk1>
      <a:lt1>
        <a:sysClr val="window" lastClr="FFFFFF"/>
      </a:lt1>
      <a:dk2>
        <a:srgbClr val="4D5EFD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Deimos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Deimo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hsr_elmer</Template>
  <TotalTime>0</TotalTime>
  <Words>130</Words>
  <Application>Microsoft Office PowerPoint</Application>
  <PresentationFormat>Bildschirmpräsentation (4:3)</PresentationFormat>
  <Paragraphs>70</Paragraphs>
  <Slides>20</Slides>
  <Notes>3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hsr_elmer</vt:lpstr>
      <vt:lpstr>Mobile Reporting Tool</vt:lpstr>
      <vt:lpstr>Inhalt</vt:lpstr>
      <vt:lpstr>Problembeschreibung</vt:lpstr>
      <vt:lpstr>Foto von den Interviews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Behaviour Patterns</vt:lpstr>
      <vt:lpstr>Primary Persona &amp; Kontext Szenario</vt:lpstr>
      <vt:lpstr>PowerPoint-Präsentation</vt:lpstr>
      <vt:lpstr>PowerPoint-Präsentation</vt:lpstr>
      <vt:lpstr>Initiales GUI (Visual Framework)</vt:lpstr>
      <vt:lpstr>Foto von den Tests</vt:lpstr>
      <vt:lpstr>Endgültiges GUI</vt:lpstr>
      <vt:lpstr>Lessons Learned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Lukas Elmer</dc:creator>
  <cp:lastModifiedBy>Lukas Elmer</cp:lastModifiedBy>
  <cp:revision>309</cp:revision>
  <dcterms:created xsi:type="dcterms:W3CDTF">2011-04-12T13:11:17Z</dcterms:created>
  <dcterms:modified xsi:type="dcterms:W3CDTF">2011-05-16T03:03:51Z</dcterms:modified>
</cp:coreProperties>
</file>

<file path=docProps/thumbnail.jpeg>
</file>